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58" r:id="rId4"/>
    <p:sldId id="259" r:id="rId5"/>
    <p:sldId id="260" r:id="rId6"/>
    <p:sldId id="263" r:id="rId7"/>
    <p:sldId id="264" r:id="rId8"/>
    <p:sldId id="310" r:id="rId9"/>
    <p:sldId id="280" r:id="rId10"/>
    <p:sldId id="281" r:id="rId11"/>
    <p:sldId id="282" r:id="rId12"/>
    <p:sldId id="283" r:id="rId13"/>
    <p:sldId id="284" r:id="rId14"/>
    <p:sldId id="285" r:id="rId15"/>
    <p:sldId id="286" r:id="rId16"/>
    <p:sldId id="276" r:id="rId17"/>
    <p:sldId id="261" r:id="rId18"/>
    <p:sldId id="262" r:id="rId19"/>
    <p:sldId id="287" r:id="rId20"/>
    <p:sldId id="267" r:id="rId21"/>
    <p:sldId id="269" r:id="rId22"/>
    <p:sldId id="270" r:id="rId23"/>
    <p:sldId id="271" r:id="rId24"/>
    <p:sldId id="272" r:id="rId25"/>
    <p:sldId id="273" r:id="rId26"/>
    <p:sldId id="274" r:id="rId27"/>
    <p:sldId id="275" r:id="rId28"/>
    <p:sldId id="288" r:id="rId29"/>
    <p:sldId id="290" r:id="rId30"/>
    <p:sldId id="291" r:id="rId31"/>
    <p:sldId id="292" r:id="rId32"/>
    <p:sldId id="302" r:id="rId33"/>
    <p:sldId id="277" r:id="rId34"/>
    <p:sldId id="268" r:id="rId35"/>
    <p:sldId id="293" r:id="rId36"/>
    <p:sldId id="301" r:id="rId37"/>
    <p:sldId id="303" r:id="rId38"/>
    <p:sldId id="304" r:id="rId39"/>
    <p:sldId id="305" r:id="rId40"/>
    <p:sldId id="266" r:id="rId41"/>
    <p:sldId id="306" r:id="rId42"/>
    <p:sldId id="298" r:id="rId43"/>
    <p:sldId id="300" r:id="rId44"/>
    <p:sldId id="307" r:id="rId45"/>
    <p:sldId id="309" r:id="rId46"/>
    <p:sldId id="308" r:id="rId47"/>
    <p:sldId id="278" r:id="rId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83469"/>
  </p:normalViewPr>
  <p:slideViewPr>
    <p:cSldViewPr snapToGrid="0" snapToObjects="1">
      <p:cViewPr varScale="1">
        <p:scale>
          <a:sx n="49" d="100"/>
          <a:sy n="49"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semester, we wrote our implementation of the transcript API using the “</a:t>
            </a:r>
            <a:r>
              <a:rPr lang="en-US" dirty="0" err="1"/>
              <a:t>tsoa</a:t>
            </a:r>
            <a:r>
              <a:rPr lang="en-US" dirty="0"/>
              <a:t>” library, which, among other things, effectively prevents XSS attacks against it. So, for our purposes in this example, let’s look at the baseline code that we’ve used in the past, that doesn’t use </a:t>
            </a:r>
            <a:r>
              <a:rPr lang="en-US" dirty="0" err="1"/>
              <a:t>OpenAPI</a:t>
            </a:r>
            <a:r>
              <a:rPr lang="en-US" dirty="0"/>
              <a:t> and code generation to create the API implementation, and instead is </a:t>
            </a:r>
            <a:r>
              <a:rPr lang="en-US" dirty="0" err="1"/>
              <a:t>diretly</a:t>
            </a:r>
            <a:r>
              <a:rPr lang="en-US" dirty="0"/>
              <a:t> implemented in the code snippet on the right.</a:t>
            </a:r>
          </a:p>
          <a:p>
            <a:br>
              <a:rPr lang="en-US" dirty="0"/>
            </a:br>
            <a:r>
              <a:rPr lang="en-US" dirty="0"/>
              <a:t>Let’s step through what this code does: read the ID from the </a:t>
            </a:r>
            <a:r>
              <a:rPr lang="en-US" dirty="0" err="1"/>
              <a:t>Url</a:t>
            </a:r>
            <a:r>
              <a:rPr lang="en-US" dirty="0"/>
              <a:t> parameter, then retrieve the relevant transcript. If no transcript is found, we return an error, and if not, we return the transcript.</a:t>
            </a:r>
          </a:p>
        </p:txBody>
      </p:sp>
    </p:spTree>
    <p:extLst>
      <p:ext uri="{BB962C8B-B14F-4D97-AF65-F5344CB8AC3E}">
        <p14:creationId xmlns:p14="http://schemas.microsoft.com/office/powerpoint/2010/main" val="1979526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351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559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really really really should not trust that anything that is distributed in the application that is supplied along with the application. For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The big threat here is that we must implicitly be providing all users with the same access to our database/third party service. Our frontend might try to restrict what data the user can access, but because the user can also use these credentials to directly connect to our database, they will have the power to do whatever is permitted for those credentials.</a:t>
            </a:r>
          </a:p>
        </p:txBody>
      </p:sp>
    </p:spTree>
    <p:extLst>
      <p:ext uri="{BB962C8B-B14F-4D97-AF65-F5344CB8AC3E}">
        <p14:creationId xmlns:p14="http://schemas.microsoft.com/office/powerpoint/2010/main" val="689699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Fundamentals of </a:t>
            </a: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Module 15</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dirty="0"/>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431124"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pic>
        <p:nvPicPr>
          <p:cNvPr id="2" name="Image" descr="Image">
            <a:extLst>
              <a:ext uri="{FF2B5EF4-FFF2-40B4-BE49-F238E27FC236}">
                <a16:creationId xmlns:a16="http://schemas.microsoft.com/office/drawing/2014/main" id="{F64768B0-3A4F-E7A7-D792-32ADD6B20DA9}"/>
              </a:ext>
            </a:extLst>
          </p:cNvPr>
          <p:cNvPicPr>
            <a:picLocks noChangeAspect="1"/>
          </p:cNvPicPr>
          <p:nvPr/>
        </p:nvPicPr>
        <p:blipFill>
          <a:blip r:embed="rId3"/>
          <a:stretch>
            <a:fillRect/>
          </a:stretch>
        </p:blipFill>
        <p:spPr>
          <a:xfrm>
            <a:off x="13160537" y="3666751"/>
            <a:ext cx="11223463" cy="6870580"/>
          </a:xfrm>
          <a:prstGeom prst="rect">
            <a:avLst/>
          </a:prstGeom>
          <a:ln w="12700">
            <a:miter lim="400000"/>
          </a:ln>
        </p:spPr>
      </p:pic>
      <p:sp>
        <p:nvSpPr>
          <p:cNvPr id="4" name="“A Measurement Study of Google Play,” Viennot et al, SIGMETRICS ‘14">
            <a:extLst>
              <a:ext uri="{FF2B5EF4-FFF2-40B4-BE49-F238E27FC236}">
                <a16:creationId xmlns:a16="http://schemas.microsoft.com/office/drawing/2014/main" id="{C8C2A6A8-1B9D-2AE7-10E2-564041D0FE76}"/>
              </a:ext>
            </a:extLst>
          </p:cNvPr>
          <p:cNvSpPr txBox="1"/>
          <p:nvPr/>
        </p:nvSpPr>
        <p:spPr>
          <a:xfrm>
            <a:off x="13881389" y="10341441"/>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62500" lnSpcReduction="20000"/>
          </a:bodyPr>
          <a:lstStyle/>
          <a:p>
            <a:r>
              <a:rPr lang="en-US" dirty="0"/>
              <a:t>Instead of providing users with broad-use, long-duration credentials to connect to third party services, automatically provide locked-down credentials that are time-limited</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DD7C-B8B5-A100-6649-35D653DB6EDF}"/>
              </a:ext>
            </a:extLst>
          </p:cNvPr>
          <p:cNvSpPr>
            <a:spLocks noGrp="1"/>
          </p:cNvSpPr>
          <p:nvPr>
            <p:ph type="title"/>
          </p:nvPr>
        </p:nvSpPr>
        <p:spPr/>
        <p:txBody>
          <a:bodyPr>
            <a:normAutofit fontScale="90000"/>
          </a:bodyPr>
          <a:lstStyle/>
          <a:p>
            <a:r>
              <a:rPr lang="en-US" dirty="0"/>
              <a:t>Threat: Code that runs in an untrusted environment</a:t>
            </a:r>
          </a:p>
        </p:txBody>
      </p:sp>
      <p:sp>
        <p:nvSpPr>
          <p:cNvPr id="3" name="Text Placeholder 2">
            <a:extLst>
              <a:ext uri="{FF2B5EF4-FFF2-40B4-BE49-F238E27FC236}">
                <a16:creationId xmlns:a16="http://schemas.microsoft.com/office/drawing/2014/main" id="{0589513C-2513-EF1E-44A0-E56A23C62EC4}"/>
              </a:ext>
            </a:extLst>
          </p:cNvPr>
          <p:cNvSpPr>
            <a:spLocks noGrp="1"/>
          </p:cNvSpPr>
          <p:nvPr>
            <p:ph type="body" sz="quarter" idx="21"/>
          </p:nvPr>
        </p:nvSpPr>
        <p:spPr>
          <a:xfrm>
            <a:off x="1206500" y="2913193"/>
            <a:ext cx="21971000" cy="934780"/>
          </a:xfrm>
        </p:spPr>
        <p:txBody>
          <a:bodyPr/>
          <a:lstStyle/>
          <a:p>
            <a:r>
              <a:rPr lang="en-US" dirty="0"/>
              <a:t>Access controls to database</a:t>
            </a:r>
          </a:p>
        </p:txBody>
      </p:sp>
      <p:sp>
        <p:nvSpPr>
          <p:cNvPr id="14" name="Frontend">
            <a:extLst>
              <a:ext uri="{FF2B5EF4-FFF2-40B4-BE49-F238E27FC236}">
                <a16:creationId xmlns:a16="http://schemas.microsoft.com/office/drawing/2014/main" id="{8125CDDE-FCBA-F8F0-8099-B87F03C55974}"/>
              </a:ext>
            </a:extLst>
          </p:cNvPr>
          <p:cNvSpPr/>
          <p:nvPr/>
        </p:nvSpPr>
        <p:spPr>
          <a:xfrm>
            <a:off x="10776326" y="5019304"/>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dirty="0"/>
              <a:t>Frontend</a:t>
            </a:r>
          </a:p>
        </p:txBody>
      </p:sp>
      <p:sp>
        <p:nvSpPr>
          <p:cNvPr id="15" name="Backend">
            <a:extLst>
              <a:ext uri="{FF2B5EF4-FFF2-40B4-BE49-F238E27FC236}">
                <a16:creationId xmlns:a16="http://schemas.microsoft.com/office/drawing/2014/main" id="{29A9FC66-6721-05F6-3869-9CA9BAB21754}"/>
              </a:ext>
            </a:extLst>
          </p:cNvPr>
          <p:cNvSpPr/>
          <p:nvPr/>
        </p:nvSpPr>
        <p:spPr>
          <a:xfrm>
            <a:off x="10755571" y="8441525"/>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lang="en-US" dirty="0"/>
              <a:t>Database</a:t>
            </a:r>
            <a:endParaRPr dirty="0"/>
          </a:p>
        </p:txBody>
      </p:sp>
      <p:pic>
        <p:nvPicPr>
          <p:cNvPr id="18" name="Image" descr="Image">
            <a:extLst>
              <a:ext uri="{FF2B5EF4-FFF2-40B4-BE49-F238E27FC236}">
                <a16:creationId xmlns:a16="http://schemas.microsoft.com/office/drawing/2014/main" id="{6604FCD3-CFDB-D870-2849-AA30AAB53C4D}"/>
              </a:ext>
            </a:extLst>
          </p:cNvPr>
          <p:cNvPicPr>
            <a:picLocks noChangeAspect="1"/>
          </p:cNvPicPr>
          <p:nvPr/>
        </p:nvPicPr>
        <p:blipFill>
          <a:blip r:embed="rId3"/>
          <a:stretch>
            <a:fillRect/>
          </a:stretch>
        </p:blipFill>
        <p:spPr>
          <a:xfrm>
            <a:off x="8934393" y="4791705"/>
            <a:ext cx="1379477" cy="2006512"/>
          </a:xfrm>
          <a:prstGeom prst="rect">
            <a:avLst/>
          </a:prstGeom>
          <a:ln w="12700">
            <a:miter lim="400000"/>
          </a:ln>
        </p:spPr>
      </p:pic>
      <p:pic>
        <p:nvPicPr>
          <p:cNvPr id="19" name="Image" descr="Image">
            <a:extLst>
              <a:ext uri="{FF2B5EF4-FFF2-40B4-BE49-F238E27FC236}">
                <a16:creationId xmlns:a16="http://schemas.microsoft.com/office/drawing/2014/main" id="{D073D95F-B189-1D8F-07A3-DAB392834340}"/>
              </a:ext>
            </a:extLst>
          </p:cNvPr>
          <p:cNvPicPr>
            <a:picLocks noChangeAspect="1"/>
          </p:cNvPicPr>
          <p:nvPr/>
        </p:nvPicPr>
        <p:blipFill>
          <a:blip r:embed="rId4"/>
          <a:stretch>
            <a:fillRect/>
          </a:stretch>
        </p:blipFill>
        <p:spPr>
          <a:xfrm>
            <a:off x="14070130" y="4689001"/>
            <a:ext cx="1379477" cy="2211920"/>
          </a:xfrm>
          <a:prstGeom prst="rect">
            <a:avLst/>
          </a:prstGeom>
          <a:ln w="12700">
            <a:miter lim="400000"/>
          </a:ln>
        </p:spPr>
      </p:pic>
      <p:sp>
        <p:nvSpPr>
          <p:cNvPr id="20" name="We control this side">
            <a:extLst>
              <a:ext uri="{FF2B5EF4-FFF2-40B4-BE49-F238E27FC236}">
                <a16:creationId xmlns:a16="http://schemas.microsoft.com/office/drawing/2014/main" id="{85140D8A-7A5D-CAFE-B9A5-4CB626789F0A}"/>
              </a:ext>
            </a:extLst>
          </p:cNvPr>
          <p:cNvSpPr txBox="1"/>
          <p:nvPr/>
        </p:nvSpPr>
        <p:spPr>
          <a:xfrm>
            <a:off x="10776326" y="7977640"/>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21" name="Users might be malicious">
            <a:extLst>
              <a:ext uri="{FF2B5EF4-FFF2-40B4-BE49-F238E27FC236}">
                <a16:creationId xmlns:a16="http://schemas.microsoft.com/office/drawing/2014/main" id="{BDB95FB3-85F7-6B5F-0E7A-89DF5AAB0E2F}"/>
              </a:ext>
            </a:extLst>
          </p:cNvPr>
          <p:cNvSpPr txBox="1"/>
          <p:nvPr/>
        </p:nvSpPr>
        <p:spPr>
          <a:xfrm>
            <a:off x="10412882" y="680950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
        <p:nvSpPr>
          <p:cNvPr id="22" name="TextBox 21">
            <a:extLst>
              <a:ext uri="{FF2B5EF4-FFF2-40B4-BE49-F238E27FC236}">
                <a16:creationId xmlns:a16="http://schemas.microsoft.com/office/drawing/2014/main" id="{9558DD66-52B5-39F8-A4A5-1E93C8CBE38D}"/>
              </a:ext>
            </a:extLst>
          </p:cNvPr>
          <p:cNvSpPr txBox="1"/>
          <p:nvPr/>
        </p:nvSpPr>
        <p:spPr>
          <a:xfrm>
            <a:off x="10595764" y="6151096"/>
            <a:ext cx="3194791" cy="471924"/>
          </a:xfrm>
          <a:prstGeom prst="rect">
            <a:avLst/>
          </a:prstGeom>
          <a:noFill/>
          <a:ln w="79375"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chemeClr val="bg1"/>
                </a:solidFill>
                <a:effectLst/>
                <a:uFillTx/>
                <a:latin typeface="+mn-lt"/>
                <a:ea typeface="+mn-ea"/>
                <a:cs typeface="+mn-cs"/>
                <a:sym typeface="Helvetica Neue"/>
              </a:rPr>
              <a:t>Database password</a:t>
            </a:r>
          </a:p>
        </p:txBody>
      </p:sp>
      <p:sp>
        <p:nvSpPr>
          <p:cNvPr id="25" name="Line">
            <a:extLst>
              <a:ext uri="{FF2B5EF4-FFF2-40B4-BE49-F238E27FC236}">
                <a16:creationId xmlns:a16="http://schemas.microsoft.com/office/drawing/2014/main" id="{3965BFCA-6F7B-C2B8-9F85-8D3D47091E6B}"/>
              </a:ext>
            </a:extLst>
          </p:cNvPr>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26" name="Trust boundary">
            <a:extLst>
              <a:ext uri="{FF2B5EF4-FFF2-40B4-BE49-F238E27FC236}">
                <a16:creationId xmlns:a16="http://schemas.microsoft.com/office/drawing/2014/main" id="{C1523893-520F-18B4-E604-7FCC4D60ADCC}"/>
              </a:ext>
            </a:extLst>
          </p:cNvPr>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spTree>
    <p:extLst>
      <p:ext uri="{BB962C8B-B14F-4D97-AF65-F5344CB8AC3E}">
        <p14:creationId xmlns:p14="http://schemas.microsoft.com/office/powerpoint/2010/main" val="5454655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293</TotalTime>
  <Words>6725</Words>
  <Application>Microsoft Macintosh PowerPoint</Application>
  <PresentationFormat>Custom</PresentationFormat>
  <Paragraphs>522</Paragraphs>
  <Slides>47</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Fundamentals of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21</cp:revision>
  <dcterms:modified xsi:type="dcterms:W3CDTF">2022-11-06T14:26:13Z</dcterms:modified>
</cp:coreProperties>
</file>